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8"/>
  </p:notesMasterIdLst>
  <p:sldIdLst>
    <p:sldId id="266" r:id="rId2"/>
    <p:sldId id="256" r:id="rId3"/>
    <p:sldId id="26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9" r:id="rId13"/>
    <p:sldId id="271" r:id="rId14"/>
    <p:sldId id="272" r:id="rId15"/>
    <p:sldId id="273" r:id="rId16"/>
    <p:sldId id="274" r:id="rId17"/>
  </p:sldIdLst>
  <p:sldSz cx="14630400" cy="8229600"/>
  <p:notesSz cx="8229600" cy="146304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Alexandria" panose="020B0604020202020204" charset="-78"/>
      <p:regular r:id="rId23"/>
    </p:embeddedFont>
    <p:embeddedFont>
      <p:font typeface="Nobile" panose="020B0604020202020204" charset="0"/>
      <p:regular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3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6325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8915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27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765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3847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6926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631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241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368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2.e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7.png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png"/><Relationship Id="rId11" Type="http://schemas.openxmlformats.org/officeDocument/2006/relationships/image" Target="../media/image31.jpg"/><Relationship Id="rId5" Type="http://schemas.openxmlformats.org/officeDocument/2006/relationships/image" Target="../media/image25.pn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0434" y="3051631"/>
            <a:ext cx="1354953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be-BY" sz="4450" dirty="0" smtClean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ЛИДЕРСТВО </a:t>
            </a:r>
            <a:r>
              <a:rPr lang="be-BY" sz="4450" dirty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И ИНИЦИАТИВЫ:</a:t>
            </a:r>
            <a:endParaRPr lang="ru-RU" sz="4450" dirty="0">
              <a:solidFill>
                <a:srgbClr val="002060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  <a:p>
            <a:r>
              <a:rPr lang="be-BY" sz="2800" dirty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как Азнакаевская территориальная </a:t>
            </a:r>
            <a:r>
              <a:rPr lang="be-BY" sz="2800" dirty="0" smtClean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профсоюзная</a:t>
            </a:r>
          </a:p>
          <a:p>
            <a:r>
              <a:rPr lang="be-BY" sz="2800" dirty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</a:t>
            </a:r>
            <a:r>
              <a:rPr lang="be-BY" sz="2800" dirty="0" smtClean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рганизация</a:t>
            </a:r>
            <a:r>
              <a:rPr lang="ru-RU" sz="2800" dirty="0" smtClean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be-BY" sz="2800" dirty="0" smtClean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развивает </a:t>
            </a:r>
          </a:p>
          <a:p>
            <a:r>
              <a:rPr lang="be-BY" sz="4450" dirty="0" smtClean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молодежный </a:t>
            </a:r>
            <a:r>
              <a:rPr lang="be-BY" sz="4450" dirty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потенциал</a:t>
            </a:r>
            <a:endParaRPr lang="en-US" sz="4450" dirty="0">
              <a:solidFill>
                <a:srgbClr val="002060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</p:txBody>
      </p:sp>
      <p:sp>
        <p:nvSpPr>
          <p:cNvPr id="4" name="Text 1"/>
          <p:cNvSpPr/>
          <p:nvPr/>
        </p:nvSpPr>
        <p:spPr>
          <a:xfrm>
            <a:off x="7937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8057653" y="5812882"/>
            <a:ext cx="3545205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be-BY" dirty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Валиахметова Лилия Бектемировна,</a:t>
            </a:r>
            <a:endParaRPr lang="ru-RU" dirty="0">
              <a:solidFill>
                <a:srgbClr val="002060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  <a:p>
            <a:r>
              <a:rPr lang="be-BY" dirty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председатель </a:t>
            </a:r>
            <a:endParaRPr lang="ru-RU" dirty="0">
              <a:solidFill>
                <a:srgbClr val="002060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  <a:p>
            <a:r>
              <a:rPr lang="be-BY" dirty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Азнакаевской территориальной профсоюзной организации </a:t>
            </a:r>
            <a:endParaRPr lang="ru-RU" dirty="0">
              <a:solidFill>
                <a:srgbClr val="002060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  <a:p>
            <a:r>
              <a:rPr lang="be-BY" dirty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Общероссийского профсоюза образования</a:t>
            </a:r>
            <a:endParaRPr lang="ru-RU" dirty="0">
              <a:solidFill>
                <a:srgbClr val="002060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707361"/>
              </p:ext>
            </p:extLst>
          </p:nvPr>
        </p:nvGraphicFramePr>
        <p:xfrm>
          <a:off x="196541" y="-15087"/>
          <a:ext cx="960582" cy="106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CorelDRAW" r:id="rId5" imgW="1622520" imgH="1799280" progId="">
                  <p:embed/>
                </p:oleObj>
              </mc:Choice>
              <mc:Fallback>
                <p:oleObj name="CorelDRAW" r:id="rId5" imgW="1622520" imgH="1799280" progId="">
                  <p:embed/>
                  <p:pic>
                    <p:nvPicPr>
                      <p:cNvPr id="9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541" y="-15087"/>
                        <a:ext cx="960582" cy="106463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6955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955" y="616625"/>
            <a:ext cx="9786223" cy="699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Поддержка Молодых Специалистов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782955" y="1763197"/>
            <a:ext cx="1633061" cy="1289090"/>
          </a:xfrm>
          <a:prstGeom prst="roundRect">
            <a:avLst>
              <a:gd name="adj" fmla="val 7289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14293" y="2183963"/>
            <a:ext cx="104894" cy="4474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0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2639735" y="1986915"/>
            <a:ext cx="3177302" cy="3495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Педагогический Дебют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2639735" y="2470666"/>
            <a:ext cx="7678936" cy="3579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Участие в конкурсе профессионального мастерства "Учитель года".</a:t>
            </a:r>
          </a:p>
        </p:txBody>
      </p:sp>
      <p:sp>
        <p:nvSpPr>
          <p:cNvPr id="7" name="Shape 5"/>
          <p:cNvSpPr/>
          <p:nvPr/>
        </p:nvSpPr>
        <p:spPr>
          <a:xfrm>
            <a:off x="2527816" y="3037046"/>
            <a:ext cx="11207829" cy="15240"/>
          </a:xfrm>
          <a:prstGeom prst="roundRect">
            <a:avLst>
              <a:gd name="adj" fmla="val 616554"/>
            </a:avLst>
          </a:prstGeom>
          <a:solidFill>
            <a:srgbClr val="B8C3DF"/>
          </a:solidFill>
          <a:ln/>
        </p:spPr>
      </p:sp>
      <p:sp>
        <p:nvSpPr>
          <p:cNvPr id="8" name="Shape 6"/>
          <p:cNvSpPr/>
          <p:nvPr/>
        </p:nvSpPr>
        <p:spPr>
          <a:xfrm>
            <a:off x="782955" y="3164086"/>
            <a:ext cx="3266123" cy="1289090"/>
          </a:xfrm>
          <a:prstGeom prst="roundRect">
            <a:avLst>
              <a:gd name="adj" fmla="val 7289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14293" y="3584853"/>
            <a:ext cx="163592" cy="4474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0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4228386" y="3248697"/>
            <a:ext cx="2796421" cy="3495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Награждение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4228386" y="3618667"/>
            <a:ext cx="8662988" cy="3579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800"/>
              </a:lnSpc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Нагрудный знак Республики Татарстан "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Яшь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мөгаллим</a:t>
            </a:r>
            <a:r>
              <a:rPr lang="en-US" sz="20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«</a:t>
            </a:r>
            <a:r>
              <a:rPr lang="ru-RU" sz="20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- «Молодой педагог»</a:t>
            </a:r>
            <a:r>
              <a:rPr lang="en-US" sz="20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, </a:t>
            </a:r>
            <a:endParaRPr lang="ru-RU" sz="2000" dirty="0" smtClean="0">
              <a:solidFill>
                <a:srgbClr val="404155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  <a:p>
            <a:pPr>
              <a:lnSpc>
                <a:spcPts val="2800"/>
              </a:lnSpc>
            </a:pPr>
            <a:r>
              <a:rPr lang="en-US" sz="2000" dirty="0" err="1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Почетная</a:t>
            </a:r>
            <a:r>
              <a:rPr lang="en-US" sz="20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грамота</a:t>
            </a:r>
            <a:r>
              <a:rPr lang="ru-RU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Профсоюза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.</a:t>
            </a:r>
          </a:p>
        </p:txBody>
      </p:sp>
      <p:sp>
        <p:nvSpPr>
          <p:cNvPr id="12" name="Shape 10"/>
          <p:cNvSpPr/>
          <p:nvPr/>
        </p:nvSpPr>
        <p:spPr>
          <a:xfrm>
            <a:off x="4160877" y="4437936"/>
            <a:ext cx="9574768" cy="15240"/>
          </a:xfrm>
          <a:prstGeom prst="roundRect">
            <a:avLst>
              <a:gd name="adj" fmla="val 616554"/>
            </a:avLst>
          </a:prstGeom>
          <a:solidFill>
            <a:srgbClr val="B8C3DF"/>
          </a:solidFill>
          <a:ln/>
        </p:spPr>
      </p:sp>
      <p:sp>
        <p:nvSpPr>
          <p:cNvPr id="13" name="Shape 11"/>
          <p:cNvSpPr/>
          <p:nvPr/>
        </p:nvSpPr>
        <p:spPr>
          <a:xfrm>
            <a:off x="782955" y="4564975"/>
            <a:ext cx="4899184" cy="1289090"/>
          </a:xfrm>
          <a:prstGeom prst="roundRect">
            <a:avLst>
              <a:gd name="adj" fmla="val 7289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14293" y="4985742"/>
            <a:ext cx="164663" cy="4474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0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5905857" y="4788694"/>
            <a:ext cx="2796421" cy="3495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Стипендия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5905857" y="5272445"/>
            <a:ext cx="6854309" cy="3579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>
              <a:lnSpc>
                <a:spcPts val="28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Стипендия от республиканской профсоюзной организации.</a:t>
            </a:r>
          </a:p>
        </p:txBody>
      </p:sp>
      <p:sp>
        <p:nvSpPr>
          <p:cNvPr id="17" name="Shape 15"/>
          <p:cNvSpPr/>
          <p:nvPr/>
        </p:nvSpPr>
        <p:spPr>
          <a:xfrm>
            <a:off x="5793938" y="5838825"/>
            <a:ext cx="7941707" cy="15240"/>
          </a:xfrm>
          <a:prstGeom prst="roundRect">
            <a:avLst>
              <a:gd name="adj" fmla="val 616554"/>
            </a:avLst>
          </a:prstGeom>
          <a:solidFill>
            <a:srgbClr val="B8C3DF"/>
          </a:solidFill>
          <a:ln/>
        </p:spPr>
      </p:sp>
      <p:sp>
        <p:nvSpPr>
          <p:cNvPr id="18" name="Shape 16"/>
          <p:cNvSpPr/>
          <p:nvPr/>
        </p:nvSpPr>
        <p:spPr>
          <a:xfrm>
            <a:off x="782955" y="5965865"/>
            <a:ext cx="6532245" cy="1646992"/>
          </a:xfrm>
          <a:prstGeom prst="roundRect">
            <a:avLst>
              <a:gd name="adj" fmla="val 5705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1014293" y="6565583"/>
            <a:ext cx="166926" cy="4474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0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4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7538918" y="6189583"/>
            <a:ext cx="3880128" cy="3495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Грант "Наш Новый Учитель"</a:t>
            </a:r>
            <a:endParaRPr lang="en-US" sz="2200" dirty="0"/>
          </a:p>
        </p:txBody>
      </p:sp>
      <p:sp>
        <p:nvSpPr>
          <p:cNvPr id="21" name="Text 19"/>
          <p:cNvSpPr/>
          <p:nvPr/>
        </p:nvSpPr>
        <p:spPr>
          <a:xfrm>
            <a:off x="7538918" y="6673334"/>
            <a:ext cx="6084808" cy="7158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00"/>
              </a:lnSpc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Ежемесячные доплаты на реализацию грантового проекта.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6835" y="7519499"/>
            <a:ext cx="1993565" cy="68890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41344"/>
          <a:stretch/>
        </p:blipFill>
        <p:spPr>
          <a:xfrm>
            <a:off x="0" y="3402418"/>
            <a:ext cx="14630400" cy="482718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65567"/>
            <a:ext cx="7736495" cy="50174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5160" y="1765567"/>
            <a:ext cx="6955239" cy="5017443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782955" y="616625"/>
            <a:ext cx="9786223" cy="699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Поддержка Молодых Специалистов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0048344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41344"/>
          <a:stretch/>
        </p:blipFill>
        <p:spPr>
          <a:xfrm>
            <a:off x="0" y="3402418"/>
            <a:ext cx="14630400" cy="482718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6550"/>
            <a:ext cx="7935414" cy="44337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0"/>
          <a:stretch/>
        </p:blipFill>
        <p:spPr>
          <a:xfrm>
            <a:off x="7935414" y="1806550"/>
            <a:ext cx="6694986" cy="4433776"/>
          </a:xfrm>
          <a:prstGeom prst="rect">
            <a:avLst/>
          </a:prstGeom>
        </p:spPr>
      </p:pic>
      <p:sp>
        <p:nvSpPr>
          <p:cNvPr id="12" name="Text 0"/>
          <p:cNvSpPr/>
          <p:nvPr/>
        </p:nvSpPr>
        <p:spPr>
          <a:xfrm>
            <a:off x="568280" y="643441"/>
            <a:ext cx="9786223" cy="699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ru-RU" sz="48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ПРИЕМ У ГЛАВЫ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5639622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40698"/>
          <a:stretch/>
        </p:blipFill>
        <p:spPr>
          <a:xfrm>
            <a:off x="0" y="3349256"/>
            <a:ext cx="14630400" cy="488034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91868"/>
            <a:ext cx="6885453" cy="4730197"/>
          </a:xfrm>
          <a:prstGeom prst="rect">
            <a:avLst/>
          </a:prstGeom>
        </p:spPr>
      </p:pic>
      <p:pic>
        <p:nvPicPr>
          <p:cNvPr id="10242" name="Picture 2" descr="https://tatarstan.ru/file/photoreport3/print_9975879_754035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2" b="6140"/>
          <a:stretch/>
        </p:blipFill>
        <p:spPr bwMode="auto">
          <a:xfrm>
            <a:off x="6885453" y="1283648"/>
            <a:ext cx="7747302" cy="473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3"/>
          <p:cNvSpPr/>
          <p:nvPr/>
        </p:nvSpPr>
        <p:spPr>
          <a:xfrm>
            <a:off x="265424" y="778077"/>
            <a:ext cx="3177302" cy="3495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ru-RU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Форум «НОВОЕ ВРЕМЯ. НОВЫЕ РЕШЕНИЯ. </a:t>
            </a:r>
          </a:p>
          <a:p>
            <a:pPr marL="0" indent="0" algn="l">
              <a:lnSpc>
                <a:spcPts val="2750"/>
              </a:lnSpc>
              <a:buNone/>
            </a:pPr>
            <a:r>
              <a:rPr lang="ru-RU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НОВЫЕ ВОЗМОЖНОСТИ!». 04 апреля 2022 года</a:t>
            </a:r>
            <a:endParaRPr lang="en-US" sz="2200" dirty="0"/>
          </a:p>
        </p:txBody>
      </p:sp>
      <p:sp>
        <p:nvSpPr>
          <p:cNvPr id="12" name="Text 3"/>
          <p:cNvSpPr/>
          <p:nvPr/>
        </p:nvSpPr>
        <p:spPr>
          <a:xfrm>
            <a:off x="6988246" y="6120875"/>
            <a:ext cx="7313050" cy="3495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ru-RU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Форум «ПЕРСПЕКТИВА, открывающий новые возможности </a:t>
            </a:r>
          </a:p>
          <a:p>
            <a:r>
              <a:rPr lang="ru-RU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для профессионального развития и карьерного роста!». </a:t>
            </a:r>
          </a:p>
          <a:p>
            <a:r>
              <a:rPr lang="ru-RU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17 декабря 2024 года</a:t>
            </a:r>
            <a:endParaRPr lang="en-US" sz="2200" dirty="0">
              <a:solidFill>
                <a:srgbClr val="404155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481010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41473"/>
          <a:stretch/>
        </p:blipFill>
        <p:spPr>
          <a:xfrm>
            <a:off x="0" y="3413050"/>
            <a:ext cx="14630400" cy="48165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pic>
        <p:nvPicPr>
          <p:cNvPr id="7" name="Picture 10122"/>
          <p:cNvPicPr/>
          <p:nvPr/>
        </p:nvPicPr>
        <p:blipFill>
          <a:blip r:embed="rId4"/>
          <a:stretch>
            <a:fillRect/>
          </a:stretch>
        </p:blipFill>
        <p:spPr>
          <a:xfrm>
            <a:off x="-1" y="2053161"/>
            <a:ext cx="7517220" cy="4273211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368285" y="632657"/>
            <a:ext cx="9786223" cy="699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ru-RU" sz="44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Организация Массовых </a:t>
            </a:r>
            <a:r>
              <a:rPr lang="ru-RU" sz="440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</a:t>
            </a:r>
            <a:r>
              <a:rPr lang="ru-RU" sz="44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ероприятий</a:t>
            </a:r>
            <a:endParaRPr lang="en-US" sz="4400" dirty="0"/>
          </a:p>
        </p:txBody>
      </p:sp>
      <p:pic>
        <p:nvPicPr>
          <p:cNvPr id="13314" name="Picture 2" descr="https://sun9-77.userapi.com/impg/acXb4-EuDNL-yIksiGNExjRmVfCFqxLQFrBtMw/rmE2Sc8m9i0.jpg?size=1599x1200&amp;quality=95&amp;sign=121e963aae93dad865490ef0927f58ac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2" b="27063"/>
          <a:stretch/>
        </p:blipFill>
        <p:spPr bwMode="auto">
          <a:xfrm>
            <a:off x="6268908" y="1970313"/>
            <a:ext cx="8437692" cy="435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7647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41473"/>
          <a:stretch/>
        </p:blipFill>
        <p:spPr>
          <a:xfrm>
            <a:off x="0" y="3413050"/>
            <a:ext cx="14630400" cy="48165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070" y="1662989"/>
            <a:ext cx="4903414" cy="275817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9" name="Text 0"/>
          <p:cNvSpPr/>
          <p:nvPr/>
        </p:nvSpPr>
        <p:spPr>
          <a:xfrm>
            <a:off x="368285" y="632657"/>
            <a:ext cx="9786223" cy="699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ru-RU" sz="44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Развитие Творческого Потенциала</a:t>
            </a:r>
            <a:endParaRPr lang="en-US" sz="4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t="18265"/>
          <a:stretch/>
        </p:blipFill>
        <p:spPr>
          <a:xfrm>
            <a:off x="4680865" y="1669312"/>
            <a:ext cx="4298053" cy="2381889"/>
          </a:xfrm>
          <a:prstGeom prst="rect">
            <a:avLst/>
          </a:prstGeom>
        </p:spPr>
      </p:pic>
      <p:pic>
        <p:nvPicPr>
          <p:cNvPr id="11" name="Picture 4" descr="E:\с диска Д\2018\Смотр 2018\DSCN4054.JPG"/>
          <p:cNvPicPr>
            <a:picLocks noChangeAspect="1" noChangeArrowheads="1"/>
          </p:cNvPicPr>
          <p:nvPr/>
        </p:nvPicPr>
        <p:blipFill>
          <a:blip r:embed="rId6" cstate="print"/>
          <a:srcRect t="15003" b="21236"/>
          <a:stretch>
            <a:fillRect/>
          </a:stretch>
        </p:blipFill>
        <p:spPr bwMode="auto">
          <a:xfrm>
            <a:off x="0" y="4051201"/>
            <a:ext cx="5925537" cy="28336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8918" y="1669312"/>
            <a:ext cx="5949194" cy="23773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43595" y="4025576"/>
            <a:ext cx="3724979" cy="28592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/>
          <a:srcRect l="23867" t="26178" r="1341" b="11235"/>
          <a:stretch/>
        </p:blipFill>
        <p:spPr>
          <a:xfrm>
            <a:off x="9473609" y="4014942"/>
            <a:ext cx="5348904" cy="286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8207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4" y="-357"/>
            <a:ext cx="14631668" cy="82303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t="41085"/>
          <a:stretch/>
        </p:blipFill>
        <p:spPr>
          <a:xfrm>
            <a:off x="0" y="3381152"/>
            <a:ext cx="14630400" cy="484844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pic>
        <p:nvPicPr>
          <p:cNvPr id="11" name="Picture 6" descr="C:\Users\Хасанова РМ\Downloads\code_202301270844550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86744" y="2163401"/>
            <a:ext cx="2435502" cy="243550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571585" y="4653664"/>
            <a:ext cx="23250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Сообщество Азнакаевской территориальной профсоюзной организации в </a:t>
            </a:r>
            <a:r>
              <a:rPr lang="ru-RU" dirty="0" err="1" smtClean="0">
                <a:solidFill>
                  <a:srgbClr val="002060"/>
                </a:solidFill>
              </a:rPr>
              <a:t>ВКонтакте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Text 0"/>
          <p:cNvSpPr/>
          <p:nvPr/>
        </p:nvSpPr>
        <p:spPr>
          <a:xfrm>
            <a:off x="4399788" y="3415664"/>
            <a:ext cx="9786223" cy="699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ru-RU" sz="440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СПАСИБО ЗА ВНИМАНИЕ!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0079465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t="33333"/>
          <a:stretch/>
        </p:blipFill>
        <p:spPr>
          <a:xfrm>
            <a:off x="0" y="2743200"/>
            <a:ext cx="14630400" cy="5486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711309" y="1003612"/>
            <a:ext cx="11950996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be-BY" sz="2800" dirty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Азнакаевская территориальная </a:t>
            </a:r>
            <a:r>
              <a:rPr lang="be-BY" sz="2800" dirty="0" smtClean="0">
                <a:solidFill>
                  <a:srgbClr val="002060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профсоюзная организация Общероссийского профсоюза образования</a:t>
            </a:r>
            <a:endParaRPr lang="en-US" sz="2800" dirty="0">
              <a:solidFill>
                <a:srgbClr val="002060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</p:txBody>
      </p:sp>
      <p:sp>
        <p:nvSpPr>
          <p:cNvPr id="4" name="Text 1"/>
          <p:cNvSpPr/>
          <p:nvPr/>
        </p:nvSpPr>
        <p:spPr>
          <a:xfrm>
            <a:off x="7937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669358"/>
              </p:ext>
            </p:extLst>
          </p:nvPr>
        </p:nvGraphicFramePr>
        <p:xfrm>
          <a:off x="645259" y="1003612"/>
          <a:ext cx="905521" cy="100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CorelDRAW" r:id="rId5" imgW="1622520" imgH="1799280" progId="">
                  <p:embed/>
                </p:oleObj>
              </mc:Choice>
              <mc:Fallback>
                <p:oleObj name="CorelDRAW" r:id="rId5" imgW="1622520" imgH="1799280" progId="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259" y="1003612"/>
                        <a:ext cx="905521" cy="100361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6" descr="C:\Users\Хасанова РМ\Downloads\code_202301270844550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48790" y="2586555"/>
            <a:ext cx="2435502" cy="243550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48790" y="5047598"/>
            <a:ext cx="23250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Сообщество Азнакаевской территориальной профсоюзной организации в </a:t>
            </a:r>
            <a:r>
              <a:rPr lang="ru-RU" dirty="0" err="1" smtClean="0">
                <a:solidFill>
                  <a:srgbClr val="002060"/>
                </a:solidFill>
              </a:rPr>
              <a:t>ВКонтакте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/>
          <a:srcRect l="-446" t="21428" r="2730" b="22422"/>
          <a:stretch/>
        </p:blipFill>
        <p:spPr>
          <a:xfrm>
            <a:off x="3533082" y="2717659"/>
            <a:ext cx="11097319" cy="47826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t="77643"/>
          <a:stretch/>
        </p:blipFill>
        <p:spPr>
          <a:xfrm>
            <a:off x="-634" y="6389914"/>
            <a:ext cx="14631668" cy="184004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80116" y="3067076"/>
            <a:ext cx="8186924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ru-RU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СОВЕТ </a:t>
            </a:r>
            <a:r>
              <a:rPr lang="ru-RU" sz="44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</a:t>
            </a:r>
            <a:r>
              <a:rPr lang="en-US" sz="4450" dirty="0" err="1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олодых</a:t>
            </a:r>
            <a:r>
              <a:rPr lang="en-US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ru-RU" sz="4450" dirty="0" smtClean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педагогов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415016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85123" y="4235172"/>
            <a:ext cx="127635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1530906" y="415016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100% </a:t>
            </a:r>
            <a:r>
              <a:rPr lang="en-US" sz="2200" dirty="0" err="1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Охват</a:t>
            </a:r>
            <a:r>
              <a:rPr lang="ru-RU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</a:p>
          <a:p>
            <a:pPr marL="0" indent="0">
              <a:lnSpc>
                <a:spcPts val="2750"/>
              </a:lnSpc>
              <a:buNone/>
            </a:pPr>
            <a:r>
              <a:rPr lang="ru-RU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Профсоюзным</a:t>
            </a:r>
          </a:p>
          <a:p>
            <a:pPr marL="0" indent="0">
              <a:lnSpc>
                <a:spcPts val="2750"/>
              </a:lnSpc>
              <a:buNone/>
            </a:pPr>
            <a:r>
              <a:rPr lang="ru-RU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членством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498272" y="5417983"/>
            <a:ext cx="2927747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r>
              <a:rPr lang="ru-RU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работника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ru-RU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со стажем до 3 лет</a:t>
            </a:r>
            <a:endParaRPr lang="en-US" sz="2000" dirty="0">
              <a:solidFill>
                <a:srgbClr val="404155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4685467" y="415016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841081" y="4235172"/>
            <a:ext cx="199072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5422583" y="415016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ru-RU" sz="22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Площадка для поддержки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5660340" y="4782332"/>
            <a:ext cx="2927747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Организация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мероприяти</a:t>
            </a:r>
            <a:r>
              <a:rPr lang="ru-RU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й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для адаптации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молодых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специалистов</a:t>
            </a:r>
            <a:endParaRPr lang="en-US" sz="2000" dirty="0">
              <a:solidFill>
                <a:srgbClr val="404155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94"/>
          <a:stretch/>
        </p:blipFill>
        <p:spPr>
          <a:xfrm>
            <a:off x="9761437" y="2967217"/>
            <a:ext cx="2887260" cy="30745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94"/>
          <a:stretch/>
        </p:blipFill>
        <p:spPr>
          <a:xfrm>
            <a:off x="-634" y="-14612"/>
            <a:ext cx="8970694" cy="294276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0271739" y="6189556"/>
            <a:ext cx="73152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Гареева </a:t>
            </a:r>
            <a:r>
              <a:rPr lang="ru-RU" sz="2000" dirty="0" err="1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Ляйсан</a:t>
            </a:r>
            <a:r>
              <a:rPr lang="ru-RU" sz="20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ru-RU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Зиннуровна</a:t>
            </a:r>
            <a:r>
              <a:rPr lang="ru-RU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, </a:t>
            </a:r>
            <a:br>
              <a:rPr lang="ru-RU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</a:br>
            <a:r>
              <a:rPr lang="ru-RU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председатель Совета </a:t>
            </a:r>
            <a:r>
              <a:rPr lang="ru-RU" sz="2000" dirty="0" smtClean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 2020 года</a:t>
            </a:r>
            <a:endParaRPr lang="ru-RU" sz="2000" dirty="0">
              <a:solidFill>
                <a:srgbClr val="404155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</p:txBody>
      </p:sp>
      <p:sp>
        <p:nvSpPr>
          <p:cNvPr id="18" name="Shape 5"/>
          <p:cNvSpPr/>
          <p:nvPr/>
        </p:nvSpPr>
        <p:spPr>
          <a:xfrm>
            <a:off x="9761437" y="623394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9" name="Text 6"/>
          <p:cNvSpPr/>
          <p:nvPr/>
        </p:nvSpPr>
        <p:spPr>
          <a:xfrm>
            <a:off x="9917051" y="6318952"/>
            <a:ext cx="199072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ru-RU" sz="2650" dirty="0">
                <a:solidFill>
                  <a:srgbClr val="404155"/>
                </a:solidFill>
                <a:cs typeface="Alexandria" pitchFamily="34" charset="-120"/>
              </a:rPr>
              <a:t>3</a:t>
            </a:r>
            <a:endParaRPr lang="en-US" sz="2650" dirty="0"/>
          </a:p>
        </p:txBody>
      </p:sp>
    </p:spTree>
    <p:extLst>
      <p:ext uri="{BB962C8B-B14F-4D97-AF65-F5344CB8AC3E}">
        <p14:creationId xmlns:p14="http://schemas.microsoft.com/office/powerpoint/2010/main" val="33806927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80190" y="126027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 err="1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Повышение</a:t>
            </a:r>
            <a:r>
              <a:rPr lang="en-US" sz="44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ru-RU" sz="44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к</a:t>
            </a:r>
            <a:r>
              <a:rPr lang="en-US" sz="4450" dirty="0" err="1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омпетентности</a:t>
            </a:r>
            <a:endParaRPr lang="en-US" sz="4450" dirty="0">
              <a:solidFill>
                <a:srgbClr val="1B1B27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280190" y="3017996"/>
            <a:ext cx="3664863" cy="2402324"/>
          </a:xfrm>
          <a:prstGeom prst="roundRect">
            <a:avLst>
              <a:gd name="adj" fmla="val 3966"/>
            </a:avLst>
          </a:prstGeom>
          <a:solidFill>
            <a:schemeClr val="accent5">
              <a:lumMod val="20000"/>
              <a:lumOff val="80000"/>
            </a:schemeClr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514624" y="3252430"/>
            <a:ext cx="319599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Школа Молодого Педагога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514624" y="4097179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Опытные наставники, формирование чувства социальной опоры.</a:t>
            </a:r>
          </a:p>
        </p:txBody>
      </p:sp>
      <p:sp>
        <p:nvSpPr>
          <p:cNvPr id="7" name="Shape 4"/>
          <p:cNvSpPr/>
          <p:nvPr/>
        </p:nvSpPr>
        <p:spPr>
          <a:xfrm>
            <a:off x="10171867" y="3017996"/>
            <a:ext cx="3664863" cy="2402324"/>
          </a:xfrm>
          <a:prstGeom prst="roundRect">
            <a:avLst>
              <a:gd name="adj" fmla="val 3966"/>
            </a:avLst>
          </a:prstGeom>
          <a:solidFill>
            <a:schemeClr val="accent5">
              <a:lumMod val="20000"/>
              <a:lumOff val="80000"/>
            </a:schemeClr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406301" y="325243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Круглые Столы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406301" y="3742849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Обсуждение совместной деятельности профкома и руководителя.</a:t>
            </a:r>
          </a:p>
        </p:txBody>
      </p:sp>
      <p:sp>
        <p:nvSpPr>
          <p:cNvPr id="10" name="Shape 7"/>
          <p:cNvSpPr/>
          <p:nvPr/>
        </p:nvSpPr>
        <p:spPr>
          <a:xfrm>
            <a:off x="6280190" y="5647134"/>
            <a:ext cx="7556421" cy="1322189"/>
          </a:xfrm>
          <a:prstGeom prst="roundRect">
            <a:avLst>
              <a:gd name="adj" fmla="val 7205"/>
            </a:avLst>
          </a:prstGeom>
          <a:solidFill>
            <a:schemeClr val="accent5">
              <a:lumMod val="20000"/>
              <a:lumOff val="80000"/>
            </a:schemeClr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514624" y="5881568"/>
            <a:ext cx="383464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Психологические Тренинги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6514624" y="6371987"/>
            <a:ext cx="708755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>
              <a:lnSpc>
                <a:spcPts val="285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Семинары по основным проблемам молодого учителя.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2856029" y="7663543"/>
            <a:ext cx="1981200" cy="674914"/>
          </a:xfrm>
          <a:prstGeom prst="rect">
            <a:avLst/>
          </a:prstGeom>
          <a:solidFill>
            <a:srgbClr val="F7FCFF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9728"/>
            <a:ext cx="5725886" cy="435987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/>
          <a:srcRect l="12442" r="23551"/>
          <a:stretch/>
        </p:blipFill>
        <p:spPr>
          <a:xfrm>
            <a:off x="-32657" y="0"/>
            <a:ext cx="5758544" cy="416248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90915" y="4094389"/>
            <a:ext cx="823257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Школа Профсоюзного Актива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5051822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5845612"/>
            <a:ext cx="291345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Знакомство Лидеров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793790" y="6336030"/>
            <a:ext cx="63512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Для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вновь</a:t>
            </a:r>
            <a:r>
              <a:rPr lang="ru-RU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избранных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председателей профсоюзных комитетов.</a:t>
            </a: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5221" y="5051822"/>
            <a:ext cx="566976" cy="5669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485221" y="5845612"/>
            <a:ext cx="326731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Тренинг по Выгоранию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7485221" y="6336030"/>
            <a:ext cx="63513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Методичка "Рабочий блокнот председателя профкома".</a:t>
            </a:r>
          </a:p>
        </p:txBody>
      </p:sp>
      <p:pic>
        <p:nvPicPr>
          <p:cNvPr id="5122" name="Picture 2" descr="https://sun9-79.userapi.com/impg/OfuStdqcARXhd2KqqaZgGmjR8PsHuvvcw4-p3Q/BvdOyOSjLAs.jpg?size=2560x1440&amp;quality=95&amp;sign=ae55f1fd93c536aa8fcd1c751040a6fe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2"/>
          <a:stretch/>
        </p:blipFill>
        <p:spPr bwMode="auto">
          <a:xfrm>
            <a:off x="0" y="-3815"/>
            <a:ext cx="5554030" cy="371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0334" y="-5734"/>
            <a:ext cx="6610066" cy="37181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/>
          <a:srcRect l="36590" t="307" r="9971" b="13595"/>
          <a:stretch/>
        </p:blipFill>
        <p:spPr>
          <a:xfrm>
            <a:off x="4027714" y="1"/>
            <a:ext cx="4070265" cy="371242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36835" y="7540692"/>
            <a:ext cx="1993565" cy="68890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06755" y="3080147"/>
            <a:ext cx="10089833" cy="631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39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Республиканская Педагогическая Школа</a:t>
            </a:r>
            <a:endParaRPr lang="en-US" sz="3950" dirty="0"/>
          </a:p>
        </p:txBody>
      </p:sp>
      <p:sp>
        <p:nvSpPr>
          <p:cNvPr id="4" name="Shape 1"/>
          <p:cNvSpPr/>
          <p:nvPr/>
        </p:nvSpPr>
        <p:spPr>
          <a:xfrm>
            <a:off x="706755" y="5682377"/>
            <a:ext cx="13216890" cy="22860"/>
          </a:xfrm>
          <a:prstGeom prst="roundRect">
            <a:avLst>
              <a:gd name="adj" fmla="val 371025"/>
            </a:avLst>
          </a:prstGeom>
          <a:solidFill>
            <a:srgbClr val="B8C3DF"/>
          </a:solidFill>
          <a:ln/>
        </p:spPr>
      </p:sp>
      <p:sp>
        <p:nvSpPr>
          <p:cNvPr id="5" name="Shape 2"/>
          <p:cNvSpPr/>
          <p:nvPr/>
        </p:nvSpPr>
        <p:spPr>
          <a:xfrm>
            <a:off x="3949065" y="4975622"/>
            <a:ext cx="22860" cy="706755"/>
          </a:xfrm>
          <a:prstGeom prst="roundRect">
            <a:avLst>
              <a:gd name="adj" fmla="val 371025"/>
            </a:avLst>
          </a:prstGeom>
          <a:solidFill>
            <a:srgbClr val="B8C3DF"/>
          </a:solidFill>
          <a:ln/>
        </p:spPr>
      </p:sp>
      <p:sp>
        <p:nvSpPr>
          <p:cNvPr id="6" name="Shape 3"/>
          <p:cNvSpPr/>
          <p:nvPr/>
        </p:nvSpPr>
        <p:spPr>
          <a:xfrm>
            <a:off x="3733324" y="5455206"/>
            <a:ext cx="454343" cy="454343"/>
          </a:xfrm>
          <a:prstGeom prst="roundRect">
            <a:avLst>
              <a:gd name="adj" fmla="val 18668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3903583" y="5530929"/>
            <a:ext cx="113705" cy="3028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2350" dirty="0"/>
          </a:p>
        </p:txBody>
      </p:sp>
      <p:sp>
        <p:nvSpPr>
          <p:cNvPr id="8" name="Text 5"/>
          <p:cNvSpPr/>
          <p:nvPr/>
        </p:nvSpPr>
        <p:spPr>
          <a:xfrm>
            <a:off x="2698313" y="4014073"/>
            <a:ext cx="2524244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19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Обмен Опытом</a:t>
            </a:r>
            <a:endParaRPr lang="en-US" sz="1950" dirty="0"/>
          </a:p>
        </p:txBody>
      </p:sp>
      <p:sp>
        <p:nvSpPr>
          <p:cNvPr id="9" name="Text 6"/>
          <p:cNvSpPr/>
          <p:nvPr/>
        </p:nvSpPr>
        <p:spPr>
          <a:xfrm>
            <a:off x="908685" y="4450675"/>
            <a:ext cx="6103620" cy="323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Знакомство с коллегами из других районов.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7303770" y="5682377"/>
            <a:ext cx="22860" cy="706755"/>
          </a:xfrm>
          <a:prstGeom prst="roundRect">
            <a:avLst>
              <a:gd name="adj" fmla="val 371025"/>
            </a:avLst>
          </a:prstGeom>
          <a:solidFill>
            <a:srgbClr val="B8C3DF"/>
          </a:solidFill>
          <a:ln/>
        </p:spPr>
      </p:sp>
      <p:sp>
        <p:nvSpPr>
          <p:cNvPr id="11" name="Shape 8"/>
          <p:cNvSpPr/>
          <p:nvPr/>
        </p:nvSpPr>
        <p:spPr>
          <a:xfrm>
            <a:off x="7088029" y="5455206"/>
            <a:ext cx="454343" cy="454343"/>
          </a:xfrm>
          <a:prstGeom prst="roundRect">
            <a:avLst>
              <a:gd name="adj" fmla="val 18668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226498" y="5530929"/>
            <a:ext cx="177284" cy="3028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2350" dirty="0"/>
          </a:p>
        </p:txBody>
      </p:sp>
      <p:sp>
        <p:nvSpPr>
          <p:cNvPr id="13" name="Text 10"/>
          <p:cNvSpPr/>
          <p:nvPr/>
        </p:nvSpPr>
        <p:spPr>
          <a:xfrm>
            <a:off x="6053018" y="6591062"/>
            <a:ext cx="2524244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19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Новые Знания</a:t>
            </a:r>
            <a:endParaRPr lang="en-US" sz="1950" dirty="0"/>
          </a:p>
        </p:txBody>
      </p:sp>
      <p:sp>
        <p:nvSpPr>
          <p:cNvPr id="14" name="Text 11"/>
          <p:cNvSpPr/>
          <p:nvPr/>
        </p:nvSpPr>
        <p:spPr>
          <a:xfrm>
            <a:off x="4263390" y="7027664"/>
            <a:ext cx="6103620" cy="646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Мастер-классы, открытые уроки, внеурочные мероприятия.</a:t>
            </a:r>
            <a:endParaRPr lang="en-US" sz="1550" dirty="0"/>
          </a:p>
        </p:txBody>
      </p:sp>
      <p:sp>
        <p:nvSpPr>
          <p:cNvPr id="15" name="Shape 12"/>
          <p:cNvSpPr/>
          <p:nvPr/>
        </p:nvSpPr>
        <p:spPr>
          <a:xfrm>
            <a:off x="10658475" y="4975622"/>
            <a:ext cx="22860" cy="706755"/>
          </a:xfrm>
          <a:prstGeom prst="roundRect">
            <a:avLst>
              <a:gd name="adj" fmla="val 371025"/>
            </a:avLst>
          </a:prstGeom>
          <a:solidFill>
            <a:srgbClr val="B8C3DF"/>
          </a:solidFill>
          <a:ln/>
        </p:spPr>
      </p:sp>
      <p:sp>
        <p:nvSpPr>
          <p:cNvPr id="16" name="Shape 13"/>
          <p:cNvSpPr/>
          <p:nvPr/>
        </p:nvSpPr>
        <p:spPr>
          <a:xfrm>
            <a:off x="10442734" y="5455206"/>
            <a:ext cx="454343" cy="454343"/>
          </a:xfrm>
          <a:prstGeom prst="roundRect">
            <a:avLst>
              <a:gd name="adj" fmla="val 18668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10580608" y="5530929"/>
            <a:ext cx="178475" cy="3028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endParaRPr lang="en-US" sz="2350" dirty="0"/>
          </a:p>
        </p:txBody>
      </p:sp>
      <p:sp>
        <p:nvSpPr>
          <p:cNvPr id="18" name="Text 15"/>
          <p:cNvSpPr/>
          <p:nvPr/>
        </p:nvSpPr>
        <p:spPr>
          <a:xfrm>
            <a:off x="9380101" y="4014073"/>
            <a:ext cx="2579608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19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Позитивные Эмоции</a:t>
            </a:r>
            <a:endParaRPr lang="en-US" sz="1950" dirty="0"/>
          </a:p>
        </p:txBody>
      </p:sp>
      <p:sp>
        <p:nvSpPr>
          <p:cNvPr id="19" name="Text 16"/>
          <p:cNvSpPr/>
          <p:nvPr/>
        </p:nvSpPr>
        <p:spPr>
          <a:xfrm>
            <a:off x="7618095" y="4450675"/>
            <a:ext cx="6103620" cy="323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Треннинги, игры, развитие профессиональных навыков.</a:t>
            </a:r>
            <a:endParaRPr lang="en-US" sz="155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2856029" y="7663543"/>
            <a:ext cx="1981200" cy="674914"/>
          </a:xfrm>
          <a:prstGeom prst="rect">
            <a:avLst/>
          </a:prstGeom>
          <a:solidFill>
            <a:srgbClr val="F7FCFF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18" y="0"/>
            <a:ext cx="4725309" cy="26352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4"/>
          <a:srcRect b="22093"/>
          <a:stretch/>
        </p:blipFill>
        <p:spPr>
          <a:xfrm>
            <a:off x="8577262" y="-14762"/>
            <a:ext cx="6053138" cy="2650029"/>
          </a:xfrm>
          <a:prstGeom prst="rect">
            <a:avLst/>
          </a:prstGeom>
        </p:spPr>
      </p:pic>
      <p:pic>
        <p:nvPicPr>
          <p:cNvPr id="26" name="Рисунок 25" descr="photo1711998640 (3).jpeg"/>
          <p:cNvPicPr>
            <a:picLocks noChangeAspect="1"/>
          </p:cNvPicPr>
          <p:nvPr/>
        </p:nvPicPr>
        <p:blipFill rotWithShape="1">
          <a:blip r:embed="rId5" cstate="print"/>
          <a:srcRect l="5555" t="19791" r="6944" b="31804"/>
          <a:stretch/>
        </p:blipFill>
        <p:spPr>
          <a:xfrm>
            <a:off x="4685316" y="-225065"/>
            <a:ext cx="3891945" cy="286033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photo1711998640 (5).jpeg"/>
          <p:cNvPicPr>
            <a:picLocks noChangeAspect="1"/>
          </p:cNvPicPr>
          <p:nvPr/>
        </p:nvPicPr>
        <p:blipFill rotWithShape="1">
          <a:blip r:embed="rId3" cstate="print"/>
          <a:srcRect l="9264" t="6995" r="17889"/>
          <a:stretch/>
        </p:blipFill>
        <p:spPr>
          <a:xfrm>
            <a:off x="6816" y="-1"/>
            <a:ext cx="6709420" cy="5776622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7013705" y="1418315"/>
            <a:ext cx="695682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Проектная Деятельность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686" y="2799927"/>
            <a:ext cx="2152055" cy="13069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11079" y="3353138"/>
            <a:ext cx="106323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056249" y="295504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Развитие Качеств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013705" y="3353779"/>
            <a:ext cx="766286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Творческий подход, управленческие навыки, самостоятельность.</a:t>
            </a:r>
          </a:p>
        </p:txBody>
      </p:sp>
      <p:sp>
        <p:nvSpPr>
          <p:cNvPr id="7" name="Shape 4"/>
          <p:cNvSpPr/>
          <p:nvPr/>
        </p:nvSpPr>
        <p:spPr>
          <a:xfrm flipV="1">
            <a:off x="5658441" y="4475473"/>
            <a:ext cx="8592860" cy="45719"/>
          </a:xfrm>
          <a:prstGeom prst="roundRect">
            <a:avLst>
              <a:gd name="adj" fmla="val 625116"/>
            </a:avLst>
          </a:prstGeom>
          <a:solidFill>
            <a:srgbClr val="B8C3DF"/>
          </a:solidFill>
          <a:ln/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2126" y="4469672"/>
            <a:ext cx="4304109" cy="1306949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409699" y="4867095"/>
            <a:ext cx="165854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2200" dirty="0"/>
          </a:p>
        </p:txBody>
      </p:sp>
      <p:sp>
        <p:nvSpPr>
          <p:cNvPr id="10" name="Text 6"/>
          <p:cNvSpPr/>
          <p:nvPr/>
        </p:nvSpPr>
        <p:spPr>
          <a:xfrm>
            <a:off x="7056249" y="473952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Победа в Конкурсе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7056249" y="5204149"/>
            <a:ext cx="703861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Проект "Зарегистрируй профбилет и получишь свой кэшбэк".</a:t>
            </a:r>
          </a:p>
        </p:txBody>
      </p:sp>
      <p:sp>
        <p:nvSpPr>
          <p:cNvPr id="12" name="Shape 8"/>
          <p:cNvSpPr/>
          <p:nvPr/>
        </p:nvSpPr>
        <p:spPr>
          <a:xfrm>
            <a:off x="6626939" y="6195420"/>
            <a:ext cx="7737647" cy="45719"/>
          </a:xfrm>
          <a:prstGeom prst="roundRect">
            <a:avLst>
              <a:gd name="adj" fmla="val 625116"/>
            </a:avLst>
          </a:prstGeom>
          <a:solidFill>
            <a:srgbClr val="B8C3DF"/>
          </a:solidFill>
          <a:ln/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2997" y="6186035"/>
            <a:ext cx="6456164" cy="1306949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4408627" y="6516227"/>
            <a:ext cx="166926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endParaRPr lang="en-US" sz="2200" dirty="0"/>
          </a:p>
        </p:txBody>
      </p:sp>
      <p:sp>
        <p:nvSpPr>
          <p:cNvPr id="15" name="Text 10"/>
          <p:cNvSpPr/>
          <p:nvPr/>
        </p:nvSpPr>
        <p:spPr>
          <a:xfrm>
            <a:off x="7995697" y="6465453"/>
            <a:ext cx="335137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Социальная Активность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7995697" y="6886248"/>
            <a:ext cx="55706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Повышение социальной активности молодежи.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83003" y="7490518"/>
            <a:ext cx="1993565" cy="688908"/>
          </a:xfrm>
          <a:prstGeom prst="rect">
            <a:avLst/>
          </a:prstGeom>
        </p:spPr>
      </p:pic>
      <p:sp>
        <p:nvSpPr>
          <p:cNvPr id="20" name="Shape 4"/>
          <p:cNvSpPr/>
          <p:nvPr/>
        </p:nvSpPr>
        <p:spPr>
          <a:xfrm>
            <a:off x="4628712" y="2774048"/>
            <a:ext cx="9661089" cy="45719"/>
          </a:xfrm>
          <a:prstGeom prst="roundRect">
            <a:avLst>
              <a:gd name="adj" fmla="val 625116"/>
            </a:avLst>
          </a:prstGeom>
          <a:solidFill>
            <a:srgbClr val="B8C3DF"/>
          </a:solidFill>
          <a:ln/>
        </p:spPr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68" y="6517856"/>
            <a:ext cx="14631668" cy="184115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02519" y="1188977"/>
            <a:ext cx="4684871" cy="551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300"/>
              </a:lnSpc>
              <a:buNone/>
            </a:pPr>
            <a:r>
              <a:rPr lang="en-US" sz="34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Профсоюзная Неделя</a:t>
            </a:r>
            <a:endParaRPr lang="en-US" sz="3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519" y="2163052"/>
            <a:ext cx="882134" cy="141148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82035" y="2446098"/>
            <a:ext cx="3642955" cy="2756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Уроки по Профсоюзной Тематике</a:t>
            </a:r>
            <a:endParaRPr lang="en-US" sz="1700" dirty="0"/>
          </a:p>
        </p:txBody>
      </p:sp>
      <p:sp>
        <p:nvSpPr>
          <p:cNvPr id="6" name="Text 2"/>
          <p:cNvSpPr/>
          <p:nvPr/>
        </p:nvSpPr>
        <p:spPr>
          <a:xfrm>
            <a:off x="1849209" y="2765474"/>
            <a:ext cx="12248793" cy="282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00"/>
              </a:lnSpc>
            </a:pP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День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Профсоюзов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Республики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Татарстан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.</a:t>
            </a: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519" y="3574538"/>
            <a:ext cx="882134" cy="141148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882035" y="3981624"/>
            <a:ext cx="3419594" cy="2756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Взаимодействие с Активистами</a:t>
            </a:r>
            <a:endParaRPr lang="en-US" sz="1700" dirty="0"/>
          </a:p>
        </p:txBody>
      </p:sp>
      <p:sp>
        <p:nvSpPr>
          <p:cNvPr id="9" name="Text 4"/>
          <p:cNvSpPr/>
          <p:nvPr/>
        </p:nvSpPr>
        <p:spPr>
          <a:xfrm>
            <a:off x="1849210" y="4357154"/>
            <a:ext cx="12248793" cy="282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>
              <a:lnSpc>
                <a:spcPts val="22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Массовые флешмобы, вовлечение молодежи.</a:t>
            </a: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519" y="4986024"/>
            <a:ext cx="882134" cy="141148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849210" y="5191108"/>
            <a:ext cx="3121938" cy="2756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Развитие Лидерских Качеств</a:t>
            </a:r>
            <a:endParaRPr lang="en-US" sz="17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21896" y="6195448"/>
            <a:ext cx="1993565" cy="6889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09"/>
          <a:stretch/>
        </p:blipFill>
        <p:spPr>
          <a:xfrm>
            <a:off x="9209141" y="2284782"/>
            <a:ext cx="5421259" cy="3195455"/>
          </a:xfrm>
          <a:prstGeom prst="rect">
            <a:avLst/>
          </a:prstGeom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10" cstate="print"/>
          <a:srcRect l="472" t="25823" r="967" b="3336"/>
          <a:stretch/>
        </p:blipFill>
        <p:spPr bwMode="auto">
          <a:xfrm>
            <a:off x="9209141" y="5369443"/>
            <a:ext cx="5421259" cy="316121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756835" y="5554231"/>
            <a:ext cx="4754507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200"/>
              </a:lnSpc>
            </a:pP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Вступление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новых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членов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в </a:t>
            </a:r>
            <a:r>
              <a:rPr lang="en-US" sz="2000" dirty="0" err="1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профсоюз</a:t>
            </a:r>
            <a:r>
              <a:rPr lang="en-US" sz="20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7" b="29132"/>
          <a:stretch/>
        </p:blipFill>
        <p:spPr>
          <a:xfrm>
            <a:off x="9209141" y="-455447"/>
            <a:ext cx="5421259" cy="3166296"/>
          </a:xfrm>
          <a:prstGeom prst="rect">
            <a:avLst/>
          </a:prstGeom>
        </p:spPr>
      </p:pic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471975"/>
              </p:ext>
            </p:extLst>
          </p:nvPr>
        </p:nvGraphicFramePr>
        <p:xfrm>
          <a:off x="702519" y="120252"/>
          <a:ext cx="905521" cy="100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CorelDRAW" r:id="rId12" imgW="1622520" imgH="1799280" progId="">
                  <p:embed/>
                </p:oleObj>
              </mc:Choice>
              <mc:Fallback>
                <p:oleObj name="CorelDRAW" r:id="rId12" imgW="1622520" imgH="1799280" progId="">
                  <p:embed/>
                  <p:pic>
                    <p:nvPicPr>
                      <p:cNvPr id="9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519" y="120252"/>
                        <a:ext cx="905521" cy="100361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3827264"/>
            <a:ext cx="625887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Конкурсное Движение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989552"/>
            <a:ext cx="4120753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5850" dirty="0"/>
          </a:p>
        </p:txBody>
      </p:sp>
      <p:sp>
        <p:nvSpPr>
          <p:cNvPr id="5" name="Text 2"/>
          <p:cNvSpPr/>
          <p:nvPr/>
        </p:nvSpPr>
        <p:spPr>
          <a:xfrm>
            <a:off x="1436489" y="60213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Развитие Навыков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93790" y="6511766"/>
            <a:ext cx="41207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Лидерские качества, важный аспект будущей карьеры.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254704" y="4989552"/>
            <a:ext cx="4120872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5850" dirty="0"/>
          </a:p>
        </p:txBody>
      </p:sp>
      <p:sp>
        <p:nvSpPr>
          <p:cNvPr id="8" name="Text 5"/>
          <p:cNvSpPr/>
          <p:nvPr/>
        </p:nvSpPr>
        <p:spPr>
          <a:xfrm>
            <a:off x="5897523" y="60213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Игра-Состязание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5254704" y="6511766"/>
            <a:ext cx="412087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"Безопасный труд - обязанность каждого человека".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9715738" y="4989552"/>
            <a:ext cx="4120753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endParaRPr lang="en-US" sz="5850" dirty="0"/>
          </a:p>
        </p:txBody>
      </p:sp>
      <p:sp>
        <p:nvSpPr>
          <p:cNvPr id="11" name="Text 8"/>
          <p:cNvSpPr/>
          <p:nvPr/>
        </p:nvSpPr>
        <p:spPr>
          <a:xfrm>
            <a:off x="10358438" y="60213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Награждение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9715738" y="6511766"/>
            <a:ext cx="41207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Призы от профсоюза за участие в конкурсе.</a:t>
            </a:r>
            <a:endParaRPr lang="en-US" sz="175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875322" cy="354389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/>
          <a:srcRect l="20212" t="8569"/>
          <a:stretch/>
        </p:blipFill>
        <p:spPr>
          <a:xfrm>
            <a:off x="9037674" y="0"/>
            <a:ext cx="6847367" cy="35438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/>
          <a:srcRect l="24692" t="12435" r="35910" b="14109"/>
          <a:stretch/>
        </p:blipFill>
        <p:spPr>
          <a:xfrm>
            <a:off x="5254704" y="5961"/>
            <a:ext cx="4261376" cy="35379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36835" y="7540692"/>
            <a:ext cx="1993565" cy="68890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387</Words>
  <Application>Microsoft Office PowerPoint</Application>
  <PresentationFormat>Произвольный</PresentationFormat>
  <Paragraphs>111</Paragraphs>
  <Slides>16</Slides>
  <Notes>16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Calibri</vt:lpstr>
      <vt:lpstr>Alexandria</vt:lpstr>
      <vt:lpstr>Nobile</vt:lpstr>
      <vt:lpstr>Arial</vt:lpstr>
      <vt:lpstr>Office Theme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28</cp:revision>
  <dcterms:created xsi:type="dcterms:W3CDTF">2025-01-28T08:46:30Z</dcterms:created>
  <dcterms:modified xsi:type="dcterms:W3CDTF">2025-02-24T09:18:44Z</dcterms:modified>
</cp:coreProperties>
</file>